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7" r:id="rId18"/>
    <p:sldId id="276" r:id="rId19"/>
    <p:sldId id="278" r:id="rId20"/>
    <p:sldId id="279" r:id="rId21"/>
    <p:sldId id="282" r:id="rId22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Josefin Sans Bold" pitchFamily="2" charset="0"/>
      <p:bold r:id="rId27"/>
      <p:boldItalic r:id="rId28"/>
    </p:embeddedFont>
    <p:embeddedFont>
      <p:font typeface="Josefin Sans Regular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>
          <p15:clr>
            <a:srgbClr val="A4A3A4"/>
          </p15:clr>
        </p15:guide>
        <p15:guide id="2" pos="29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60"/>
      </p:cViewPr>
      <p:guideLst>
        <p:guide orient="horz" pos="2184"/>
        <p:guide pos="29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31-May-22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31-May-22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31-May-22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31-May-22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31-May-22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31-May-22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31-May-22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31-May-22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31-May-22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31-May-22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31-May-22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31-May-22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5.svg"/><Relationship Id="rId3" Type="http://schemas.openxmlformats.org/officeDocument/2006/relationships/image" Target="../media/image27.svg"/><Relationship Id="rId7" Type="http://schemas.openxmlformats.org/officeDocument/2006/relationships/image" Target="../media/image49.svg"/><Relationship Id="rId12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24.png"/><Relationship Id="rId7" Type="http://schemas.openxmlformats.org/officeDocument/2006/relationships/image" Target="../media/image40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1.jpeg"/><Relationship Id="rId5" Type="http://schemas.openxmlformats.org/officeDocument/2006/relationships/image" Target="../media/image27.svg"/><Relationship Id="rId10" Type="http://schemas.openxmlformats.org/officeDocument/2006/relationships/image" Target="../media/image30.jpeg"/><Relationship Id="rId4" Type="http://schemas.openxmlformats.org/officeDocument/2006/relationships/image" Target="../media/image26.png"/><Relationship Id="rId9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524171" y="-38335"/>
            <a:ext cx="6755642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611789" y="7200911"/>
            <a:ext cx="1194327" cy="258614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76200" y="2857500"/>
            <a:ext cx="4003675" cy="417893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62272" y="6591441"/>
            <a:ext cx="3144039" cy="244091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12668" y="5981795"/>
            <a:ext cx="1894295" cy="425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562328" y="4076421"/>
            <a:ext cx="3486358" cy="411480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3886200" y="6819900"/>
            <a:ext cx="876046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2400" b="1" dirty="0">
                <a:solidFill>
                  <a:schemeClr val="bg1"/>
                </a:solidFill>
                <a:latin typeface="Times New Roman" panose="02020603050405020304" charset="0"/>
                <a:cs typeface="Calibri" panose="020F0502020204030204" charset="0"/>
              </a:rPr>
              <a:t>GVHD: PGS.TS HUỲNH THÁI HOÀNG</a:t>
            </a:r>
          </a:p>
          <a:p>
            <a:pPr indent="0"/>
            <a:r>
              <a:rPr lang="en-US" sz="2400" b="1" dirty="0">
                <a:solidFill>
                  <a:schemeClr val="bg1"/>
                </a:solidFill>
                <a:latin typeface="Times New Roman" panose="02020603050405020304" charset="0"/>
                <a:cs typeface="Calibri" panose="020F0502020204030204" charset="0"/>
              </a:rPr>
              <a:t>SVTH: PHẠM XUÂN </a:t>
            </a:r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Calibri" panose="020F0502020204030204" charset="0"/>
              </a:rPr>
              <a:t>THI                -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charset="0"/>
                <a:cs typeface="Calibri" panose="020F0502020204030204" charset="0"/>
              </a:rPr>
              <a:t>1814120</a:t>
            </a:r>
          </a:p>
          <a:p>
            <a:pPr indent="0"/>
            <a:r>
              <a:rPr lang="en-US" sz="2400" b="1" dirty="0">
                <a:solidFill>
                  <a:schemeClr val="bg1"/>
                </a:solidFill>
                <a:latin typeface="Times New Roman" panose="02020603050405020304" charset="0"/>
                <a:cs typeface="Calibri" panose="020F0502020204030204" charset="0"/>
              </a:rPr>
              <a:t>	 PHẠM HOÀNG MINH TRÍ - 1814469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4114800" y="190500"/>
            <a:ext cx="960755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/>
            <a:r>
              <a:rPr lang="en-US" sz="3600" b="1">
                <a:solidFill>
                  <a:schemeClr val="bg1"/>
                </a:solidFill>
                <a:latin typeface="Times New Roman" panose="02020603050405020304" charset="0"/>
                <a:cs typeface="Calibri" panose="020F0502020204030204" charset="0"/>
                <a:sym typeface="+mn-ea"/>
              </a:rPr>
              <a:t>ĐẠI HỌC QUỐC GIA TP. HỒ CHÍ MINH</a:t>
            </a:r>
            <a:endParaRPr lang="en-US" sz="3600">
              <a:solidFill>
                <a:schemeClr val="bg1"/>
              </a:solidFill>
              <a:latin typeface="Times New Roman" panose="02020603050405020304" charset="0"/>
              <a:cs typeface="Calibri" panose="020F0502020204030204" charset="0"/>
              <a:sym typeface="+mn-ea"/>
            </a:endParaRPr>
          </a:p>
          <a:p>
            <a:pPr indent="0" algn="ctr"/>
            <a:r>
              <a:rPr lang="en-US" sz="3600">
                <a:solidFill>
                  <a:schemeClr val="bg1"/>
                </a:solidFill>
                <a:latin typeface="Times New Roman" panose="02020603050405020304" charset="0"/>
                <a:cs typeface="Calibri" panose="020F0502020204030204" charset="0"/>
                <a:sym typeface="+mn-ea"/>
              </a:rPr>
              <a:t>TRƯỜNG ĐẠI HỌC BÁCH KHOA</a:t>
            </a:r>
          </a:p>
          <a:p>
            <a:pPr indent="0" algn="ctr"/>
            <a:r>
              <a:rPr lang="en-US" sz="3600">
                <a:solidFill>
                  <a:schemeClr val="bg1"/>
                </a:solidFill>
                <a:latin typeface="Times New Roman" panose="02020603050405020304" charset="0"/>
                <a:cs typeface="Calibri" panose="020F0502020204030204" charset="0"/>
                <a:sym typeface="+mn-ea"/>
              </a:rPr>
              <a:t>KHOA ĐIỆN – ĐIỆN TỬ</a:t>
            </a:r>
            <a:endParaRPr lang="en-US" sz="3600" b="1">
              <a:solidFill>
                <a:schemeClr val="bg1"/>
              </a:solidFill>
              <a:latin typeface="Times New Roman" panose="02020603050405020304" charset="0"/>
              <a:cs typeface="Calibri" panose="020F0502020204030204" charset="0"/>
              <a:sym typeface="+mn-ea"/>
            </a:endParaRPr>
          </a:p>
          <a:p>
            <a:pPr indent="0" algn="ctr"/>
            <a:r>
              <a:rPr lang="en-US" sz="3600" b="1">
                <a:solidFill>
                  <a:schemeClr val="bg1"/>
                </a:solidFill>
                <a:latin typeface="Times New Roman" panose="02020603050405020304" charset="0"/>
                <a:cs typeface="Calibri" panose="020F0502020204030204" charset="0"/>
                <a:sym typeface="+mn-ea"/>
              </a:rPr>
              <a:t>BỘ MÔN ĐIỀU KHIỂN TỰ ĐỘNG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6019800" y="2774315"/>
            <a:ext cx="5080000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 algn="ctr"/>
            <a:r>
              <a:rPr lang="en-US" sz="3200" b="1">
                <a:solidFill>
                  <a:schemeClr val="bg1"/>
                </a:solidFill>
                <a:latin typeface="Times New Roman" panose="02020603050405020304" charset="0"/>
                <a:cs typeface="Calibri" panose="020F0502020204030204" charset="0"/>
              </a:rPr>
              <a:t>BÀI TẬP LỚN</a:t>
            </a:r>
          </a:p>
          <a:p>
            <a:pPr indent="0" algn="ctr"/>
            <a:r>
              <a:rPr lang="en-US" sz="3200" b="1">
                <a:solidFill>
                  <a:schemeClr val="bg1"/>
                </a:solidFill>
                <a:latin typeface="Times New Roman" panose="02020603050405020304" charset="0"/>
                <a:cs typeface="Calibri" panose="020F0502020204030204" charset="0"/>
              </a:rPr>
              <a:t>NHẬP MÔN ĐIỀU KHIỂN THÔNG MINH</a:t>
            </a:r>
          </a:p>
        </p:txBody>
      </p:sp>
      <p:sp>
        <p:nvSpPr>
          <p:cNvPr id="132" name="Text Box 131"/>
          <p:cNvSpPr txBox="1"/>
          <p:nvPr/>
        </p:nvSpPr>
        <p:spPr>
          <a:xfrm>
            <a:off x="2819400" y="4305300"/>
            <a:ext cx="12192000" cy="1753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en-US" sz="5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XE HAI BÁNH TỰ CÂN BẰNG DÙNG BÁNH ĐÀ PHẢN LỰC</a:t>
            </a:r>
          </a:p>
        </p:txBody>
      </p:sp>
      <p:pic>
        <p:nvPicPr>
          <p:cNvPr id="15" name="Picture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400" y="-190500"/>
            <a:ext cx="4266565" cy="38785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87450" y="1380490"/>
            <a:ext cx="7079615" cy="29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94DDDE"/>
                </a:solidFill>
                <a:latin typeface="Josefin Sans Bold Bold"/>
              </a:rPr>
              <a:t>Hệ phương trình trạng thái mô tả hệ thống.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4335145"/>
            <a:ext cx="12327255" cy="54521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915" y="571500"/>
            <a:ext cx="9680575" cy="7167880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8191500"/>
            <a:ext cx="10716895" cy="9378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67467" y="2323788"/>
            <a:ext cx="9319119" cy="89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75"/>
              </a:lnSpc>
            </a:pPr>
            <a:r>
              <a:rPr lang="en-US" sz="6400">
                <a:solidFill>
                  <a:srgbClr val="94DDDE"/>
                </a:solidFill>
                <a:latin typeface="Josefin Sans Bold Bold"/>
              </a:rPr>
              <a:t>Giới thiệu phần cứng: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610774" y="1441513"/>
            <a:ext cx="2645731" cy="16259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879313" y="5316566"/>
            <a:ext cx="5758626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24437" y="-1788377"/>
            <a:ext cx="1491622" cy="322989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242167" y="-1536821"/>
            <a:ext cx="3748344" cy="307364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566643" y="-2441088"/>
            <a:ext cx="4317873" cy="58928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flipH="1">
            <a:off x="1742874" y="3067435"/>
            <a:ext cx="4597438" cy="2842053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57290" y="3467100"/>
            <a:ext cx="9207500" cy="63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851762" y="1107504"/>
            <a:ext cx="3489749" cy="28615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90793" y="4342477"/>
            <a:ext cx="4618653" cy="41148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620000" y="1485900"/>
            <a:ext cx="5912485" cy="9855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6975"/>
              </a:lnSpc>
            </a:pPr>
            <a:r>
              <a:rPr lang="en-US" sz="4800">
                <a:solidFill>
                  <a:srgbClr val="94DDDE"/>
                </a:solidFill>
                <a:latin typeface="Josefin Sans Bold Bold"/>
                <a:sym typeface="+mn-ea"/>
              </a:rPr>
              <a:t>Bộ xử lý</a:t>
            </a:r>
            <a:r>
              <a:rPr lang="en-US">
                <a:solidFill>
                  <a:srgbClr val="94DDDE"/>
                </a:solidFill>
                <a:latin typeface="Josefin Sans Bold Bold"/>
                <a:sym typeface="+mn-ea"/>
              </a:rPr>
              <a:t>:</a:t>
            </a:r>
            <a:endParaRPr lang="en-US"/>
          </a:p>
        </p:txBody>
      </p:sp>
      <p:sp>
        <p:nvSpPr>
          <p:cNvPr id="144" name="Text Box 143"/>
          <p:cNvSpPr txBox="1"/>
          <p:nvPr/>
        </p:nvSpPr>
        <p:spPr>
          <a:xfrm>
            <a:off x="8610600" y="7353617"/>
            <a:ext cx="50800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 algn="ctr"/>
            <a:r>
              <a:rPr lang="en-US" sz="4000" b="0">
                <a:solidFill>
                  <a:srgbClr val="000000"/>
                </a:solidFill>
                <a:latin typeface="Times New Roman" panose="02020603050405020304" charset="0"/>
                <a:cs typeface="Calibri" panose="020F0502020204030204" charset="0"/>
              </a:rPr>
              <a:t>Arduino Mega 2560</a:t>
            </a:r>
            <a:endParaRPr lang="en-US" sz="400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37220" y="3086100"/>
            <a:ext cx="5453380" cy="41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24000" y="1710690"/>
            <a:ext cx="10578465" cy="167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30"/>
              </a:lnSpc>
            </a:pPr>
            <a:r>
              <a:rPr lang="en-US" sz="5025">
                <a:solidFill>
                  <a:srgbClr val="F7B4A7"/>
                </a:solidFill>
                <a:latin typeface="Josefin Sans Bold" panose="00000800000000000000"/>
              </a:rPr>
              <a:t>Khối xử lý tín hiệu điều khiển động cơ: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001822" y="1710976"/>
            <a:ext cx="3662625" cy="564269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3848100"/>
            <a:ext cx="4320540" cy="338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98535" y="3263900"/>
            <a:ext cx="4403090" cy="37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2883" y="800150"/>
            <a:ext cx="7312717" cy="3308884"/>
            <a:chOff x="0" y="177588"/>
            <a:chExt cx="9750289" cy="4411845"/>
          </a:xfrm>
        </p:grpSpPr>
        <p:sp>
          <p:nvSpPr>
            <p:cNvPr id="3" name="TextBox 3"/>
            <p:cNvSpPr txBox="1"/>
            <p:nvPr/>
          </p:nvSpPr>
          <p:spPr>
            <a:xfrm>
              <a:off x="0" y="177588"/>
              <a:ext cx="9750289" cy="1285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20"/>
                </a:lnSpc>
              </a:pPr>
              <a:r>
                <a:rPr lang="en-US" sz="8000" spc="-88">
                  <a:solidFill>
                    <a:srgbClr val="2B4B82"/>
                  </a:solidFill>
                  <a:latin typeface="Josefin Sans Bold" panose="00000800000000000000"/>
                </a:rPr>
                <a:t>Động cơ: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71460"/>
              <a:ext cx="9750289" cy="71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 lang="en-US" sz="3000">
                <a:solidFill>
                  <a:srgbClr val="2B4B82"/>
                </a:solidFill>
                <a:latin typeface="Josefin Sans Regular" panose="00000500000000000000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54137" y="3018272"/>
            <a:ext cx="7411325" cy="46354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65100" y="8613636"/>
            <a:ext cx="4338720" cy="271367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76014" y="7483497"/>
            <a:ext cx="3289448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20348" y="712171"/>
            <a:ext cx="3289448" cy="205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2967990"/>
            <a:ext cx="4351655" cy="435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8" descr="Động cơ servo SG90 360 độ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5" b="15512"/>
          <a:stretch>
            <a:fillRect/>
          </a:stretch>
        </p:blipFill>
        <p:spPr>
          <a:xfrm>
            <a:off x="7696200" y="3013075"/>
            <a:ext cx="4351655" cy="4351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2"/>
          <p:cNvGrpSpPr/>
          <p:nvPr/>
        </p:nvGrpSpPr>
        <p:grpSpPr>
          <a:xfrm>
            <a:off x="1448024" y="647825"/>
            <a:ext cx="4914664" cy="2779600"/>
            <a:chOff x="-45720" y="2349"/>
            <a:chExt cx="6552886" cy="3706134"/>
          </a:xfrm>
        </p:grpSpPr>
        <p:sp>
          <p:nvSpPr>
            <p:cNvPr id="33" name="TextBox 33"/>
            <p:cNvSpPr txBox="1"/>
            <p:nvPr/>
          </p:nvSpPr>
          <p:spPr>
            <a:xfrm>
              <a:off x="-45720" y="2349"/>
              <a:ext cx="6507166" cy="944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30"/>
                </a:lnSpc>
                <a:spcBef>
                  <a:spcPct val="0"/>
                </a:spcBef>
              </a:pPr>
              <a:r>
                <a:rPr lang="en-US" sz="4850" u="none" spc="-53">
                  <a:solidFill>
                    <a:srgbClr val="2B4B82"/>
                  </a:solidFill>
                  <a:latin typeface="Josefin Sans Bold" panose="00000800000000000000"/>
                </a:rPr>
                <a:t>Khối hiển thị: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3188630"/>
              <a:ext cx="6507166" cy="519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45"/>
                </a:lnSpc>
                <a:spcBef>
                  <a:spcPct val="0"/>
                </a:spcBef>
              </a:pPr>
              <a:endParaRPr lang="en-US" sz="2175" u="none">
                <a:solidFill>
                  <a:srgbClr val="2B4B82"/>
                </a:solidFill>
                <a:latin typeface="Josefin Sans Regular" panose="00000500000000000000"/>
              </a:endParaRPr>
            </a:p>
          </p:txBody>
        </p:sp>
      </p:grpSp>
      <p:pic>
        <p:nvPicPr>
          <p:cNvPr id="142" name="Content Placeholder 1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628900"/>
            <a:ext cx="10759440" cy="48431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456999" y="2019050"/>
            <a:ext cx="4597438" cy="2842053"/>
          </a:xfrm>
          <a:prstGeom prst="rect">
            <a:avLst/>
          </a:prstGeom>
        </p:spPr>
      </p:pic>
      <p:pic>
        <p:nvPicPr>
          <p:cNvPr id="36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401577" y="5676752"/>
            <a:ext cx="4317873" cy="5892879"/>
          </a:xfrm>
          <a:prstGeom prst="rect">
            <a:avLst/>
          </a:prstGeom>
        </p:spPr>
      </p:pic>
      <p:pic>
        <p:nvPicPr>
          <p:cNvPr id="37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944863" y="-2551907"/>
            <a:ext cx="6414740" cy="66317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00200" y="647700"/>
            <a:ext cx="10953750" cy="986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95"/>
              </a:lnSpc>
            </a:pPr>
            <a:r>
              <a:rPr lang="en-US" sz="4800" spc="-80">
                <a:solidFill>
                  <a:srgbClr val="2B4B82"/>
                </a:solidFill>
                <a:latin typeface="Josefin Sans Bold Bold"/>
              </a:rPr>
              <a:t>Cảm biến:</a:t>
            </a:r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7" t="15989" r="11565" b="13160"/>
          <a:stretch>
            <a:fillRect/>
          </a:stretch>
        </p:blipFill>
        <p:spPr>
          <a:xfrm>
            <a:off x="5278120" y="2552700"/>
            <a:ext cx="7732395" cy="6266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609823" y="5371811"/>
            <a:ext cx="5758626" cy="4114800"/>
          </a:xfrm>
          <a:prstGeom prst="rect">
            <a:avLst/>
          </a:prstGeom>
        </p:spPr>
      </p:pic>
      <p:pic>
        <p:nvPicPr>
          <p:cNvPr id="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249237" y="190283"/>
            <a:ext cx="1491622" cy="32298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19200" y="419100"/>
            <a:ext cx="10578465" cy="83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30"/>
              </a:lnSpc>
            </a:pPr>
            <a:r>
              <a:rPr lang="en-US" sz="5025">
                <a:solidFill>
                  <a:srgbClr val="F7B4A7"/>
                </a:solidFill>
                <a:latin typeface="Josefin Sans Bold" panose="00000800000000000000"/>
              </a:rPr>
              <a:t>Khối nguồn:</a:t>
            </a:r>
          </a:p>
        </p:txBody>
      </p:sp>
      <p:pic>
        <p:nvPicPr>
          <p:cNvPr id="11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8" b="7233"/>
          <a:stretch>
            <a:fillRect/>
          </a:stretch>
        </p:blipFill>
        <p:spPr>
          <a:xfrm>
            <a:off x="1752600" y="2324100"/>
            <a:ext cx="5458460" cy="4745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Content Placeholder 140"/>
          <p:cNvPicPr/>
          <p:nvPr/>
        </p:nvPicPr>
        <p:blipFill>
          <a:blip r:embed="rId3"/>
          <a:stretch>
            <a:fillRect/>
          </a:stretch>
        </p:blipFill>
        <p:spPr>
          <a:xfrm>
            <a:off x="8610600" y="2324735"/>
            <a:ext cx="5181600" cy="48082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30267" y="6667379"/>
            <a:ext cx="3748344" cy="307364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000" y="266700"/>
            <a:ext cx="8829675" cy="3308985"/>
            <a:chOff x="0" y="177588"/>
            <a:chExt cx="9750289" cy="4411845"/>
          </a:xfrm>
        </p:grpSpPr>
        <p:sp>
          <p:nvSpPr>
            <p:cNvPr id="3" name="TextBox 3"/>
            <p:cNvSpPr txBox="1"/>
            <p:nvPr/>
          </p:nvSpPr>
          <p:spPr>
            <a:xfrm>
              <a:off x="0" y="177588"/>
              <a:ext cx="9750289" cy="1285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20"/>
                </a:lnSpc>
              </a:pPr>
              <a:r>
                <a:rPr lang="en-US" sz="8000" spc="-88">
                  <a:solidFill>
                    <a:srgbClr val="2B4B82"/>
                  </a:solidFill>
                  <a:latin typeface="Josefin Sans Bold" panose="00000800000000000000"/>
                </a:rPr>
                <a:t>Khung xe vẽ 3D: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71460"/>
              <a:ext cx="9750289" cy="71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 lang="en-US" sz="3000">
                <a:solidFill>
                  <a:srgbClr val="2B4B82"/>
                </a:solidFill>
                <a:latin typeface="Josefin Sans Regular" panose="00000500000000000000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05690" y="571361"/>
            <a:ext cx="4338720" cy="271367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725699" y="3390922"/>
            <a:ext cx="3289448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20348" y="712171"/>
            <a:ext cx="3289448" cy="2057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0"/>
          <a:stretch>
            <a:fillRect/>
          </a:stretch>
        </p:blipFill>
        <p:spPr>
          <a:xfrm>
            <a:off x="1981200" y="2476500"/>
            <a:ext cx="14569440" cy="7056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62600" y="1677035"/>
            <a:ext cx="12457430" cy="6415153"/>
            <a:chOff x="115629" y="-9525"/>
            <a:chExt cx="11456630" cy="5577999"/>
          </a:xfrm>
        </p:grpSpPr>
        <p:sp>
          <p:nvSpPr>
            <p:cNvPr id="3" name="TextBox 3"/>
            <p:cNvSpPr txBox="1"/>
            <p:nvPr/>
          </p:nvSpPr>
          <p:spPr>
            <a:xfrm>
              <a:off x="481673" y="-9525"/>
              <a:ext cx="6723775" cy="1685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60"/>
                </a:lnSpc>
              </a:pPr>
              <a:r>
                <a:rPr lang="en-US" sz="6300">
                  <a:solidFill>
                    <a:srgbClr val="F7B4A7"/>
                  </a:solidFill>
                  <a:latin typeface="Josefin Sans Bold Bold"/>
                </a:rPr>
                <a:t>CÁC VẤN ĐỀ CẦN TRÌNH BÀY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5629" y="2922644"/>
              <a:ext cx="11456630" cy="26458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10235" lvl="1" indent="-304800" algn="just">
                <a:lnSpc>
                  <a:spcPts val="3955"/>
                </a:lnSpc>
                <a:buFont typeface="Arial" panose="020B0604020202020204"/>
                <a:buChar char="•"/>
              </a:pPr>
              <a:r>
                <a:rPr lang="en-US" sz="4400">
                  <a:solidFill>
                    <a:srgbClr val="94DDDE"/>
                  </a:solidFill>
                  <a:latin typeface="Josefin Sans Regular" panose="00000500000000000000"/>
                </a:rPr>
                <a:t>Giới thiệu về con lắc bánh đà và xe tự cân bằng.</a:t>
              </a:r>
            </a:p>
            <a:p>
              <a:pPr marL="610235" lvl="1" indent="-304800" algn="just">
                <a:lnSpc>
                  <a:spcPts val="3955"/>
                </a:lnSpc>
                <a:buFont typeface="Arial" panose="020B0604020202020204"/>
                <a:buChar char="•"/>
              </a:pPr>
              <a:r>
                <a:rPr lang="en-US" sz="4400">
                  <a:solidFill>
                    <a:srgbClr val="94DDDE"/>
                  </a:solidFill>
                  <a:latin typeface="Josefin Sans Regular" panose="00000500000000000000"/>
                </a:rPr>
                <a:t>Lý thuyết về con lắc bánh đà.</a:t>
              </a:r>
            </a:p>
            <a:p>
              <a:pPr marL="610235" lvl="1" indent="-304800" algn="just">
                <a:lnSpc>
                  <a:spcPts val="3955"/>
                </a:lnSpc>
                <a:buFont typeface="Arial" panose="020B0604020202020204"/>
                <a:buChar char="•"/>
              </a:pPr>
              <a:r>
                <a:rPr lang="en-US" sz="4400">
                  <a:solidFill>
                    <a:srgbClr val="94DDDE"/>
                  </a:solidFill>
                  <a:latin typeface="Josefin Sans Regular" panose="00000500000000000000"/>
                </a:rPr>
                <a:t>Phần cứng của hệ thống.</a:t>
              </a:r>
            </a:p>
            <a:p>
              <a:pPr marL="610235" lvl="1" indent="-304800" algn="just">
                <a:lnSpc>
                  <a:spcPts val="3955"/>
                </a:lnSpc>
                <a:buFont typeface="Arial" panose="020B0604020202020204"/>
                <a:buChar char="•"/>
              </a:pPr>
              <a:r>
                <a:rPr lang="en-US" sz="4400">
                  <a:solidFill>
                    <a:srgbClr val="94DDDE"/>
                  </a:solidFill>
                  <a:latin typeface="Josefin Sans Regular" panose="00000500000000000000"/>
                </a:rPr>
                <a:t>Bản vẻ hệ thống. </a:t>
              </a:r>
            </a:p>
            <a:p>
              <a:pPr marL="610235" lvl="1" indent="-304800" algn="just">
                <a:lnSpc>
                  <a:spcPts val="3955"/>
                </a:lnSpc>
                <a:buFont typeface="Arial" panose="020B0604020202020204"/>
                <a:buChar char="•"/>
              </a:pPr>
              <a:r>
                <a:rPr lang="en-US" sz="4400">
                  <a:solidFill>
                    <a:srgbClr val="94DDDE"/>
                  </a:solidFill>
                  <a:latin typeface="Josefin Sans Regular" panose="00000500000000000000"/>
                </a:rPr>
                <a:t>Simulink mô phỏng xe tự cân bằng.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1753" y="1257011"/>
            <a:ext cx="3874545" cy="51225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90326" y="2781165"/>
            <a:ext cx="3874545" cy="512259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66857" y="3924249"/>
            <a:ext cx="3874545" cy="512259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19200" y="419100"/>
            <a:ext cx="10578465" cy="83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30"/>
              </a:lnSpc>
            </a:pPr>
            <a:r>
              <a:rPr lang="en-US" sz="5025">
                <a:solidFill>
                  <a:srgbClr val="F7B4A7"/>
                </a:solidFill>
                <a:latin typeface="Josefin Sans Bold" panose="00000800000000000000"/>
              </a:rPr>
              <a:t>Mô hình thực tế:</a:t>
            </a:r>
          </a:p>
        </p:txBody>
      </p:sp>
      <p:pic>
        <p:nvPicPr>
          <p:cNvPr id="29" name="Picture 2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1"/>
          <a:stretch>
            <a:fillRect/>
          </a:stretch>
        </p:blipFill>
        <p:spPr>
          <a:xfrm>
            <a:off x="3657600" y="1638300"/>
            <a:ext cx="10201910" cy="7652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352839" y="2857563"/>
            <a:ext cx="2645731" cy="162592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76423" y="-1028848"/>
            <a:ext cx="4317873" cy="5892879"/>
          </a:xfrm>
          <a:prstGeom prst="rect">
            <a:avLst/>
          </a:prstGeom>
        </p:spPr>
      </p:pic>
      <p:sp>
        <p:nvSpPr>
          <p:cNvPr id="9" name="TextBox 3"/>
          <p:cNvSpPr txBox="1"/>
          <p:nvPr/>
        </p:nvSpPr>
        <p:spPr>
          <a:xfrm>
            <a:off x="5791200" y="266700"/>
            <a:ext cx="10578465" cy="83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30"/>
              </a:lnSpc>
            </a:pPr>
            <a:r>
              <a:rPr lang="en-US" sz="5025">
                <a:solidFill>
                  <a:srgbClr val="F7B4A7"/>
                </a:solidFill>
                <a:latin typeface="Josefin Sans Bold" panose="00000800000000000000"/>
              </a:rPr>
              <a:t>SIMULINK: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 b="6579"/>
          <a:stretch>
            <a:fillRect/>
          </a:stretch>
        </p:blipFill>
        <p:spPr>
          <a:xfrm>
            <a:off x="3352800" y="1485900"/>
            <a:ext cx="13426440" cy="788479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887069" y="419100"/>
            <a:ext cx="5131837" cy="4114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52400" y="266971"/>
            <a:ext cx="9844430" cy="3243400"/>
            <a:chOff x="-1168400" y="-2877397"/>
            <a:chExt cx="13125906" cy="4324533"/>
          </a:xfrm>
        </p:grpSpPr>
        <p:sp>
          <p:nvSpPr>
            <p:cNvPr id="4" name="TextBox 4"/>
            <p:cNvSpPr txBox="1"/>
            <p:nvPr/>
          </p:nvSpPr>
          <p:spPr>
            <a:xfrm>
              <a:off x="-1066800" y="-2877397"/>
              <a:ext cx="13024306" cy="2626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 panose="00000800000000000000"/>
                </a:rPr>
                <a:t>Ứng dụng con lắc bánh đà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168400" y="-337637"/>
              <a:ext cx="12478551" cy="1784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r>
                <a:rPr lang="en-US" sz="2900">
                  <a:solidFill>
                    <a:srgbClr val="2B4B82"/>
                  </a:solidFill>
                  <a:latin typeface="Josefin Sans Regular" panose="00000500000000000000"/>
                </a:rPr>
                <a:t>Một trong những ứng dụng quan trọng của con lắc bánh đà là giữ vững quỷ đạo cho vệ tinh, tên lửa, các vật thể bay trong không gian....</a:t>
              </a:r>
            </a:p>
          </p:txBody>
        </p:sp>
      </p:grpSp>
      <p:pic>
        <p:nvPicPr>
          <p:cNvPr id="136" name="Content Placeholder 1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305300"/>
            <a:ext cx="6038215" cy="37865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7" name="Content Placeholder 136"/>
          <p:cNvPicPr/>
          <p:nvPr/>
        </p:nvPicPr>
        <p:blipFill>
          <a:blip r:embed="rId5"/>
          <a:stretch>
            <a:fillRect/>
          </a:stretch>
        </p:blipFill>
        <p:spPr>
          <a:xfrm>
            <a:off x="7239000" y="4229100"/>
            <a:ext cx="5181600" cy="38474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14400" y="1832610"/>
            <a:ext cx="6276975" cy="29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altLang="zh-CN" sz="6400" b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Xe cân bằng dùng bánh đà phản lực</a:t>
            </a:r>
            <a:endParaRPr lang="en-US" altLang="zh-CN" sz="6400" b="1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ts val="7680"/>
              </a:lnSpc>
            </a:pPr>
            <a:endParaRPr lang="en-US" altLang="zh-CN" sz="6400" b="1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Josefin Sans Bold 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-963412"/>
            <a:ext cx="4597438" cy="284205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0551837" y="390596"/>
            <a:ext cx="2076668" cy="1276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138681" y="-2447996"/>
            <a:ext cx="3837986" cy="411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994246" y="-3759204"/>
            <a:ext cx="5357753" cy="5591583"/>
          </a:xfrm>
          <a:prstGeom prst="rect">
            <a:avLst/>
          </a:prstGeom>
        </p:spPr>
      </p:pic>
      <p:pic>
        <p:nvPicPr>
          <p:cNvPr id="139" name="Content Placeholder 1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895" y="4152900"/>
            <a:ext cx="6484620" cy="53352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0" name="Content Placeholder 139"/>
          <p:cNvPicPr/>
          <p:nvPr/>
        </p:nvPicPr>
        <p:blipFill>
          <a:blip r:embed="rId11"/>
          <a:stretch>
            <a:fillRect/>
          </a:stretch>
        </p:blipFill>
        <p:spPr>
          <a:xfrm>
            <a:off x="9382760" y="4060190"/>
            <a:ext cx="6699250" cy="54686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9600" y="190500"/>
            <a:ext cx="16135350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Josefin Sans Bold Bold"/>
              </a:rPr>
              <a:t>Các thông số của bánh đà phản lực.</a:t>
            </a:r>
          </a:p>
        </p:txBody>
      </p:sp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1866900"/>
            <a:ext cx="7580630" cy="6929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1638300"/>
            <a:ext cx="8583295" cy="569658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7200900"/>
            <a:ext cx="8583930" cy="26949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000" y="641804"/>
            <a:ext cx="7165867" cy="4812030"/>
            <a:chOff x="0" y="500380"/>
            <a:chExt cx="9554489" cy="6416040"/>
          </a:xfrm>
        </p:grpSpPr>
        <p:sp>
          <p:nvSpPr>
            <p:cNvPr id="3" name="TextBox 3"/>
            <p:cNvSpPr txBox="1"/>
            <p:nvPr/>
          </p:nvSpPr>
          <p:spPr>
            <a:xfrm>
              <a:off x="0" y="500380"/>
              <a:ext cx="9554489" cy="6416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05"/>
                </a:lnSpc>
              </a:pPr>
              <a:r>
                <a:rPr lang="en-US" sz="7150">
                  <a:solidFill>
                    <a:srgbClr val="F7B4A7"/>
                  </a:solidFill>
                  <a:latin typeface="Josefin Sans Bold Bold"/>
                </a:rPr>
                <a:t>Áp dụng phương trinh larange để xây dựng mô hình hệ thống.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059150"/>
              <a:ext cx="7606424" cy="693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endParaRPr lang="en-US" sz="2900">
                <a:solidFill>
                  <a:srgbClr val="94DDDE"/>
                </a:solidFill>
                <a:latin typeface="Josefin Sans Regular" panose="0000050000000000000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952500"/>
            <a:ext cx="9979660" cy="78124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57200" y="396240"/>
            <a:ext cx="9162415" cy="185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30"/>
              </a:lnSpc>
            </a:pPr>
            <a:r>
              <a:rPr lang="en-US" sz="6025">
                <a:solidFill>
                  <a:srgbClr val="2B4B82"/>
                </a:solidFill>
                <a:latin typeface="Josefin Sans Bold Bold"/>
              </a:rPr>
              <a:t>Tổng động năng của hệ thống: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250440"/>
            <a:ext cx="11707495" cy="71139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669770" y="-247650"/>
            <a:ext cx="3618230" cy="3644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3281" y="266700"/>
            <a:ext cx="8489114" cy="261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F7B4A7"/>
                </a:solidFill>
                <a:latin typeface="Josefin Sans Bold Bold"/>
              </a:rPr>
              <a:t>Tổng thế năng của hệ: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2552700"/>
            <a:ext cx="9621520" cy="66281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6200" y="190500"/>
            <a:ext cx="10953750" cy="2960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95"/>
              </a:lnSpc>
            </a:pPr>
            <a:r>
              <a:rPr lang="en-US" sz="4800" spc="-80">
                <a:solidFill>
                  <a:srgbClr val="2B4B82"/>
                </a:solidFill>
                <a:latin typeface="Josefin Sans Bold Bold"/>
              </a:rPr>
              <a:t>Mô hình tuyến tính hóa và chuyển sang dạng mô hình không gian trạng thái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443088" y="-1095217"/>
            <a:ext cx="6414740" cy="66317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162300"/>
            <a:ext cx="11391265" cy="69164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267</Words>
  <Application>Microsoft Office PowerPoint</Application>
  <PresentationFormat>Custom</PresentationFormat>
  <Paragraphs>36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Josefin Sans Bold</vt:lpstr>
      <vt:lpstr>Josefin Sans Bold Bold</vt:lpstr>
      <vt:lpstr>Calibri</vt:lpstr>
      <vt:lpstr>Josefin Sans Regular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Xuan Thi Pham</cp:lastModifiedBy>
  <cp:revision>7</cp:revision>
  <dcterms:created xsi:type="dcterms:W3CDTF">2006-08-16T00:00:00Z</dcterms:created>
  <dcterms:modified xsi:type="dcterms:W3CDTF">2022-05-31T03:16:49Z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47648DA654EB41E7A33AF74E80AAC164</vt:lpwstr>
  </property>
  <property fmtid="{D5CDD505-2E9C-101B-9397-08002B2CF9AE}" pid="3" name="KSOProductBuildVer">
    <vt:lpwstr>1033-11.2.0.10463</vt:lpwstr>
  </property>
</Properties>
</file>